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8210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C3C2611-4C71-4FC5-86AE-919BDF0F9419}" styleName="">
    <a:wholeTbl>
      <a:tcTxStyle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Style>
        <a:tcBdr/>
        <a:fill>
          <a:solidFill>
            <a:srgbClr val="E3E5E8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/>
          <p:nvPr>
            <p:ph type="title" hasCustomPrompt="1"/>
          </p:nvPr>
        </p:nvSpPr>
        <p:spPr>
          <a:xfrm>
            <a:off x="4833937" y="2303858"/>
            <a:ext cx="14716127" cy="464344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正文级别 1…"/>
          <p:cNvSpPr txBox="1"/>
          <p:nvPr>
            <p:ph type="body" sz="quarter" idx="1" hasCustomPrompt="1"/>
          </p:nvPr>
        </p:nvSpPr>
        <p:spPr>
          <a:xfrm>
            <a:off x="4833937" y="7072310"/>
            <a:ext cx="14716127" cy="158949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正文级别 1…"/>
          <p:cNvSpPr txBox="1"/>
          <p:nvPr>
            <p:ph type="body" sz="quarter" idx="1" hasCustomPrompt="1"/>
          </p:nvPr>
        </p:nvSpPr>
        <p:spPr>
          <a:xfrm>
            <a:off x="4833937" y="8947546"/>
            <a:ext cx="14716127" cy="66080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 u="sng">
                <a:solidFill>
                  <a:srgbClr val="53585F"/>
                </a:solidFill>
              </a:defRPr>
            </a:lvl1pPr>
            <a:lvl2pPr marL="814705" indent="-370205" algn="ctr">
              <a:spcBef>
                <a:spcPts val="0"/>
              </a:spcBef>
              <a:defRPr sz="3000" u="sng">
                <a:solidFill>
                  <a:srgbClr val="53585F"/>
                </a:solidFill>
              </a:defRPr>
            </a:lvl2pPr>
            <a:lvl3pPr marL="1259205" indent="-370205" algn="ctr">
              <a:spcBef>
                <a:spcPts val="0"/>
              </a:spcBef>
              <a:defRPr sz="3000" u="sng">
                <a:solidFill>
                  <a:srgbClr val="53585F"/>
                </a:solidFill>
              </a:defRPr>
            </a:lvl3pPr>
            <a:lvl4pPr marL="1703705" indent="-370205" algn="ctr">
              <a:spcBef>
                <a:spcPts val="0"/>
              </a:spcBef>
              <a:defRPr sz="3000" u="sng">
                <a:solidFill>
                  <a:srgbClr val="53585F"/>
                </a:solidFill>
              </a:defRPr>
            </a:lvl4pPr>
            <a:lvl5pPr marL="2148205" indent="-370205" algn="ctr">
              <a:spcBef>
                <a:spcPts val="0"/>
              </a:spcBef>
              <a:defRPr sz="3000" u="sng">
                <a:solidFill>
                  <a:srgbClr val="53585F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4" name="矩形"/>
          <p:cNvSpPr/>
          <p:nvPr>
            <p:ph type="body" sz="quarter" idx="13"/>
          </p:nvPr>
        </p:nvSpPr>
        <p:spPr>
          <a:xfrm>
            <a:off x="4833937" y="6000353"/>
            <a:ext cx="14716130" cy="96520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9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图像"/>
          <p:cNvSpPr/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0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像"/>
          <p:cNvSpPr/>
          <p:nvPr>
            <p:ph type="pic" sz="half" idx="13"/>
          </p:nvPr>
        </p:nvSpPr>
        <p:spPr>
          <a:xfrm>
            <a:off x="5307210" y="892967"/>
            <a:ext cx="13751721" cy="832247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21" name="标题文本"/>
          <p:cNvSpPr txBox="1"/>
          <p:nvPr>
            <p:ph type="title" hasCustomPrompt="1"/>
          </p:nvPr>
        </p:nvSpPr>
        <p:spPr>
          <a:xfrm>
            <a:off x="4833937" y="9447609"/>
            <a:ext cx="14716127" cy="2000258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正文级别 1…"/>
          <p:cNvSpPr txBox="1"/>
          <p:nvPr>
            <p:ph type="body" sz="quarter" idx="1" hasCustomPrompt="1"/>
          </p:nvPr>
        </p:nvSpPr>
        <p:spPr>
          <a:xfrm>
            <a:off x="4833937" y="11519296"/>
            <a:ext cx="14716127" cy="158949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幻灯片编号"/>
          <p:cNvSpPr txBox="1"/>
          <p:nvPr>
            <p:ph type="sldNum" sz="quarter" idx="2"/>
          </p:nvPr>
        </p:nvSpPr>
        <p:spPr>
          <a:xfrm>
            <a:off x="11935818" y="13001625"/>
            <a:ext cx="494505" cy="51116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文本"/>
          <p:cNvSpPr txBox="1"/>
          <p:nvPr>
            <p:ph type="title" hasCustomPrompt="1"/>
          </p:nvPr>
        </p:nvSpPr>
        <p:spPr>
          <a:xfrm>
            <a:off x="4833937" y="4536280"/>
            <a:ext cx="14716127" cy="464344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图像"/>
          <p:cNvSpPr/>
          <p:nvPr>
            <p:ph type="pic" sz="half" idx="13"/>
          </p:nvPr>
        </p:nvSpPr>
        <p:spPr>
          <a:xfrm>
            <a:off x="12495609" y="892967"/>
            <a:ext cx="7500945" cy="1157287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39" name="标题文本"/>
          <p:cNvSpPr txBox="1"/>
          <p:nvPr>
            <p:ph type="title" hasCustomPrompt="1"/>
          </p:nvPr>
        </p:nvSpPr>
        <p:spPr>
          <a:xfrm>
            <a:off x="4387453" y="892967"/>
            <a:ext cx="7500940" cy="5607847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正文级别 1…"/>
          <p:cNvSpPr txBox="1"/>
          <p:nvPr>
            <p:ph type="body" sz="quarter" idx="1" hasCustomPrompt="1"/>
          </p:nvPr>
        </p:nvSpPr>
        <p:spPr>
          <a:xfrm>
            <a:off x="4387453" y="6697264"/>
            <a:ext cx="7500940" cy="576858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正文级别 1…"/>
          <p:cNvSpPr txBox="1"/>
          <p:nvPr>
            <p:ph type="body" idx="1" hasCustomPrompt="1"/>
          </p:nvPr>
        </p:nvSpPr>
        <p:spPr>
          <a:xfrm>
            <a:off x="4387453" y="3661171"/>
            <a:ext cx="15609094" cy="8840394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图像"/>
          <p:cNvSpPr/>
          <p:nvPr>
            <p:ph type="pic" sz="quarter" idx="13"/>
          </p:nvPr>
        </p:nvSpPr>
        <p:spPr>
          <a:xfrm>
            <a:off x="12495609" y="3661171"/>
            <a:ext cx="7500945" cy="884039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66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正文级别 1…"/>
          <p:cNvSpPr txBox="1"/>
          <p:nvPr>
            <p:ph type="body" sz="quarter" idx="1" hasCustomPrompt="1"/>
          </p:nvPr>
        </p:nvSpPr>
        <p:spPr>
          <a:xfrm>
            <a:off x="4387453" y="3661171"/>
            <a:ext cx="7500940" cy="8840394"/>
          </a:xfrm>
          <a:prstGeom prst="rect">
            <a:avLst/>
          </a:prstGeom>
        </p:spPr>
        <p:txBody>
          <a:bodyPr/>
          <a:lstStyle>
            <a:lvl1pPr marL="465455" indent="-465455">
              <a:spcBef>
                <a:spcPts val="4500"/>
              </a:spcBef>
              <a:defRPr sz="3800"/>
            </a:lvl1pPr>
            <a:lvl2pPr marL="808355" indent="-465455">
              <a:spcBef>
                <a:spcPts val="4500"/>
              </a:spcBef>
              <a:defRPr sz="3800"/>
            </a:lvl2pPr>
            <a:lvl3pPr marL="1151255" indent="-465455">
              <a:spcBef>
                <a:spcPts val="4500"/>
              </a:spcBef>
              <a:defRPr sz="3800"/>
            </a:lvl3pPr>
            <a:lvl4pPr marL="1494155" indent="-465455">
              <a:spcBef>
                <a:spcPts val="4500"/>
              </a:spcBef>
              <a:defRPr sz="3800"/>
            </a:lvl4pPr>
            <a:lvl5pPr marL="1837055" indent="-465455">
              <a:spcBef>
                <a:spcPts val="4500"/>
              </a:spcBef>
              <a:defRPr sz="38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正文级别 1…"/>
          <p:cNvSpPr txBox="1"/>
          <p:nvPr>
            <p:ph type="body" idx="1" hasCustomPrompt="1"/>
          </p:nvPr>
        </p:nvSpPr>
        <p:spPr>
          <a:xfrm>
            <a:off x="4387453" y="1785934"/>
            <a:ext cx="15609094" cy="1014413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图像"/>
          <p:cNvSpPr/>
          <p:nvPr>
            <p:ph type="pic" sz="quarter" idx="13"/>
          </p:nvPr>
        </p:nvSpPr>
        <p:spPr>
          <a:xfrm>
            <a:off x="12495609" y="7161609"/>
            <a:ext cx="7500945" cy="530424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4" name="图像"/>
          <p:cNvSpPr/>
          <p:nvPr>
            <p:ph type="pic" sz="quarter" idx="14"/>
          </p:nvPr>
        </p:nvSpPr>
        <p:spPr>
          <a:xfrm>
            <a:off x="12504353" y="1250154"/>
            <a:ext cx="7500940" cy="530424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5" name="图像"/>
          <p:cNvSpPr/>
          <p:nvPr>
            <p:ph type="pic" sz="half" idx="15"/>
          </p:nvPr>
        </p:nvSpPr>
        <p:spPr>
          <a:xfrm>
            <a:off x="4387453" y="1250154"/>
            <a:ext cx="7500940" cy="112156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6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/>
          <p:nvPr>
            <p:ph type="title"/>
          </p:nvPr>
        </p:nvSpPr>
        <p:spPr>
          <a:xfrm>
            <a:off x="4387453" y="625077"/>
            <a:ext cx="15609094" cy="3036095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正文级别 1…"/>
          <p:cNvSpPr txBox="1"/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 txBox="1"/>
          <p:nvPr>
            <p:ph type="sldNum" sz="quarter" idx="2"/>
          </p:nvPr>
        </p:nvSpPr>
        <p:spPr>
          <a:xfrm>
            <a:off x="11935818" y="13010554"/>
            <a:ext cx="494505" cy="5111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>
            <a:spAutoFit/>
          </a:bodyPr>
          <a:lstStyle>
            <a:lvl1pPr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172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10617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5062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9507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3952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8397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842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7287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73220" marR="0" indent="-617220" algn="l" defTabSz="821055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10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.png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表格"/>
          <p:cNvGraphicFramePr/>
          <p:nvPr>
            <p:custDataLst>
              <p:tags r:id="rId1"/>
            </p:custDataLst>
          </p:nvPr>
        </p:nvGraphicFramePr>
        <p:xfrm>
          <a:off x="1447541" y="2705811"/>
          <a:ext cx="21488917" cy="502292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5775529"/>
                <a:gridCol w="6068000"/>
                <a:gridCol w="4015134"/>
                <a:gridCol w="5630254"/>
              </a:tblGrid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公司名称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Company 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部门名称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Department 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所属行业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Industry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主营产品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Main product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办公地址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 Office address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公司电话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 Office 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传真       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Fax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    网址    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Website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邮政编码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Postal Code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" name="表格"/>
          <p:cNvGraphicFramePr/>
          <p:nvPr>
            <p:custDataLst>
              <p:tags r:id="rId2"/>
            </p:custDataLst>
          </p:nvPr>
        </p:nvGraphicFramePr>
        <p:xfrm>
          <a:off x="1450715" y="7862516"/>
          <a:ext cx="21482685" cy="4651375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501134"/>
                <a:gridCol w="2002790"/>
                <a:gridCol w="2045234"/>
                <a:gridCol w="1205542"/>
                <a:gridCol w="3497871"/>
                <a:gridCol w="2130880"/>
                <a:gridCol w="3837344"/>
                <a:gridCol w="1456456"/>
                <a:gridCol w="4805317"/>
              </a:tblGrid>
              <a:tr h="587375">
                <a:tc gridSpan="9">
                  <a:txBody>
                    <a:bodyPr/>
                    <a:lstStyle/>
                    <a:p>
                      <a:pPr algn="l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申报人（可酌情增加／减少）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Applicant（Increase / decrease as appropriate）</a:t>
                      </a:r>
                      <a:r>
                        <a:t>：</a:t>
                      </a:r>
                      <a:r>
                        <a:rPr sz="2400">
                          <a:uFillTx/>
                          <a:latin typeface="+mj-lt"/>
                          <a:ea typeface="+mj-ea"/>
                          <a:cs typeface="+mj-cs"/>
                          <a:sym typeface="Helvetica"/>
                        </a:rPr>
                        <a:t>				</a:t>
                      </a:r>
                      <a:endParaRPr sz="2400">
                        <a:uFillTx/>
                        <a:latin typeface="+mj-lt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1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姓名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职务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Post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联系电话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邮箱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Mailbox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2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姓名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职务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Post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联系电话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邮箱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Mailbox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3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姓名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职务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Post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联系电话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邮箱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Mailbox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80745">
                <a:tc gridSpan="2"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联系人姓名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  <a:p>
                      <a:pPr defTabSz="266700">
                        <a:defRPr sz="1800"/>
                      </a:pPr>
                      <a:r>
                        <a:rPr sz="3000">
                          <a:solidFill>
                            <a:schemeClr val="bg1">
                              <a:lumMod val="75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Contact name</a:t>
                      </a:r>
                      <a:endParaRPr sz="3000">
                        <a:solidFill>
                          <a:schemeClr val="bg1">
                            <a:lumMod val="75000"/>
                          </a:schemeClr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职务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Post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联系电话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邮箱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Mailbox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1" name="CMF DESIGN AWARD 报名申请表"/>
          <p:cNvSpPr txBox="1"/>
          <p:nvPr/>
        </p:nvSpPr>
        <p:spPr>
          <a:xfrm>
            <a:off x="7286624" y="942530"/>
            <a:ext cx="9409430" cy="911225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CMF DESIGN AWARD 报名申请表</a:t>
            </a:r>
            <a:endParaRPr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pic>
        <p:nvPicPr>
          <p:cNvPr id="122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3" name="CMF DESIGN AWARD APPLICATION FORM"/>
          <p:cNvSpPr txBox="1"/>
          <p:nvPr/>
        </p:nvSpPr>
        <p:spPr>
          <a:xfrm>
            <a:off x="7341413" y="1844960"/>
            <a:ext cx="9648791" cy="727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3800">
                <a:solidFill>
                  <a:srgbClr val="A7A7A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CMF DESIGN AWARD APPLICATION FORM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7800" y="12584748"/>
            <a:ext cx="21485225" cy="83439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rot="0" vertOverflow="overflow" horzOverflow="overflow" vert="horz" wrap="square" lIns="71433" tIns="71433" rIns="71433" bIns="71433" numCol="1" spcCol="38100" rtlCol="0" anchor="ctr" forceAA="0" upright="0">
            <a:spAutoFit/>
          </a:bodyPr>
          <a:p>
            <a:pPr marL="0" marR="0" indent="0" algn="l" defTabSz="821055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等线" panose="02010600030101010101" charset="-122"/>
                <a:ea typeface="等线" panose="02010600030101010101" charset="-122"/>
                <a:cs typeface="+mn-cs"/>
                <a:sym typeface="Helvetica Neue"/>
              </a:rPr>
              <a:t>注：申报产品是否可公布？ </a:t>
            </a:r>
            <a:r>
              <a:rPr kumimoji="0" lang="zh-CN" altLang="en-US" sz="3000" b="0" i="0" u="none" strike="noStrike" cap="none" spc="0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等线" panose="02010600030101010101" charset="-122"/>
                <a:ea typeface="等线" panose="02010600030101010101" charset="-122"/>
                <a:cs typeface="+mn-cs"/>
                <a:sym typeface="Helvetica Neue"/>
              </a:rPr>
              <a:t>Note: Can the declared product be announced?     </a:t>
            </a: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  <a:latin typeface="等线" panose="02010600030101010101" charset="-122"/>
              <a:ea typeface="等线" panose="02010600030101010101" charset="-122"/>
              <a:cs typeface="+mn-cs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表格"/>
          <p:cNvGraphicFramePr/>
          <p:nvPr>
            <p:custDataLst>
              <p:tags r:id="rId1"/>
            </p:custDataLst>
          </p:nvPr>
        </p:nvGraphicFramePr>
        <p:xfrm>
          <a:off x="1447541" y="2705811"/>
          <a:ext cx="21313346" cy="502292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5761452"/>
                <a:gridCol w="1134443"/>
                <a:gridCol w="3485971"/>
                <a:gridCol w="6983365"/>
                <a:gridCol w="3948112"/>
              </a:tblGrid>
              <a:tr h="717561">
                <a:tc gridSpan="2"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333333"/>
                          </a:solidFill>
                          <a:sym typeface="Helvetica"/>
                        </a:defRPr>
                      </a:pPr>
                      <a:r>
                        <a:rPr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专用增值税发票 </a:t>
                      </a:r>
                      <a:r>
                        <a:rPr>
                          <a:solidFill>
                            <a:srgbClr val="A7A7A7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Special VAT invoice</a:t>
                      </a:r>
                      <a:endParaRPr>
                        <a:solidFill>
                          <a:srgbClr val="A7A7A7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254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solidFill>
                            <a:srgbClr val="A7A7A7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254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000">
                          <a:sym typeface="Helvetica"/>
                        </a:defRPr>
                      </a:pPr>
                      <a:r>
                        <a:rPr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普通增值税发票 </a:t>
                      </a:r>
                      <a:r>
                        <a:rPr>
                          <a:solidFill>
                            <a:srgbClr val="A7A7A7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General VAT invoice</a:t>
                      </a:r>
                      <a:endParaRPr>
                        <a:solidFill>
                          <a:srgbClr val="A7A7A7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254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266700">
                        <a:defRPr sz="3000">
                          <a:solidFill>
                            <a:srgbClr val="A7A7A7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254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</a:tcPr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公司名称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Company 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税号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Duty paragraph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银行支行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Bank branch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账号 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Account 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地址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 Office address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127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7561"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电话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 Office 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DDDDDD"/>
                      </a:solidFill>
                      <a:miter lim="400000"/>
                    </a:lnL>
                    <a:lnR w="127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254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DDDDD"/>
                      </a:solidFill>
                      <a:miter lim="400000"/>
                    </a:lnL>
                    <a:lnR w="25400">
                      <a:solidFill>
                        <a:srgbClr val="DDDDDD"/>
                      </a:solidFill>
                      <a:miter lim="400000"/>
                    </a:lnR>
                    <a:lnT w="12700">
                      <a:solidFill>
                        <a:srgbClr val="DDDDDD"/>
                      </a:solidFill>
                      <a:miter lim="400000"/>
                    </a:lnT>
                    <a:lnB w="25400">
                      <a:solidFill>
                        <a:srgbClr val="DDDDDD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graphicFrame>
        <p:nvGraphicFramePr>
          <p:cNvPr id="126" name="表格"/>
          <p:cNvGraphicFramePr/>
          <p:nvPr>
            <p:custDataLst>
              <p:tags r:id="rId2"/>
            </p:custDataLst>
          </p:nvPr>
        </p:nvGraphicFramePr>
        <p:xfrm>
          <a:off x="1448601" y="7818066"/>
          <a:ext cx="21434422" cy="3355494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501134"/>
                <a:gridCol w="5250989"/>
                <a:gridCol w="15682299"/>
              </a:tblGrid>
              <a:tr h="713255">
                <a:tc gridSpan="3">
                  <a:txBody>
                    <a:bodyPr/>
                    <a:lstStyle/>
                    <a:p>
                      <a:pPr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sym typeface="Helvetica"/>
                        </a:defRPr>
                      </a:pPr>
                      <a:r>
                        <a:rPr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邮寄</a:t>
                      </a:r>
                      <a:r>
                        <a:rPr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信息	</a:t>
                      </a:r>
                      <a:r>
                        <a:rPr>
                          <a:solidFill>
                            <a:srgbClr val="A7A7A7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Mailing Information	</a:t>
                      </a:r>
                      <a:r>
                        <a:rPr sz="2400">
                          <a:solidFill>
                            <a:srgbClr val="A7A7A7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		</a:t>
                      </a:r>
                      <a:endParaRPr sz="2400">
                        <a:solidFill>
                          <a:srgbClr val="A7A7A7"/>
                        </a:solidFill>
                        <a:uFillTx/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1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姓名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Name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2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邮寄地址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Address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80745">
                <a:tc>
                  <a:txBody>
                    <a:bodyPr/>
                    <a:lstStyle/>
                    <a:p>
                      <a:pPr defTabSz="266700">
                        <a:defRPr sz="1800"/>
                      </a:pPr>
                      <a:r>
                        <a: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rPr>
                        <a:t>3</a:t>
                      </a:r>
                      <a:endParaRPr sz="3000">
                        <a:uFill>
                          <a:solidFill>
                            <a:srgbClr val="000000"/>
                          </a:solidFill>
                        </a:u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等线" panose="02010600030101010101" charset="-122"/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  <a:r>
                        <a:t>联系电话 </a:t>
                      </a:r>
                      <a:r>
                        <a:rPr>
                          <a:solidFill>
                            <a:srgbClr val="A7A7A7"/>
                          </a:solidFill>
                        </a:rPr>
                        <a:t>Number</a:t>
                      </a:r>
                      <a:endParaRPr>
                        <a:solidFill>
                          <a:srgbClr val="A7A7A7"/>
                        </a:solidFill>
                      </a:endParaR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26670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等线" panose="02010600030101010101" charset="-122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7" name="CMF DESIGN AWARD 报名申请表"/>
          <p:cNvSpPr txBox="1"/>
          <p:nvPr/>
        </p:nvSpPr>
        <p:spPr>
          <a:xfrm>
            <a:off x="9045419" y="586931"/>
            <a:ext cx="6118225" cy="911225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发票信息表（*必填）</a:t>
            </a:r>
            <a:endParaRPr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  <p:pic>
        <p:nvPicPr>
          <p:cNvPr id="128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9" name="CMF DESIGN AWARD APPLICATION FORM"/>
          <p:cNvSpPr txBox="1"/>
          <p:nvPr/>
        </p:nvSpPr>
        <p:spPr>
          <a:xfrm>
            <a:off x="7221903" y="1444912"/>
            <a:ext cx="9764615" cy="8159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3800">
                <a:solidFill>
                  <a:srgbClr val="A7A7A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INVOICE INFORMATION FORM（*Must fill）</a:t>
            </a:r>
          </a:p>
        </p:txBody>
      </p:sp>
      <p:sp>
        <p:nvSpPr>
          <p:cNvPr id="130" name="注：国际CMF设计奖申报费用包括三部分:报名费、入围服务费、获奖服务费。 报名费:2019年9月1日之前为免费报名，之后需缴纳报名费800RMB/件。 入围费:在第一轮评审完成后邮件形式发送通知，如未入围则不需缴纳。入围费用包含:证书、评委劳务费、 参加颁奖典礼、宣传费用等。 获奖服务费:在第二轮现场实物评审后邮件形式发送通知，如未获奖则不需缴纳。获奖费用包含:参加颁奖典礼、奖杯、证书、评委劳务费、展览费用、后期宣传费用等。"/>
          <p:cNvSpPr txBox="1"/>
          <p:nvPr/>
        </p:nvSpPr>
        <p:spPr>
          <a:xfrm>
            <a:off x="1419764" y="11898554"/>
            <a:ext cx="21544475" cy="1411605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 anchor="ctr">
            <a:spAutoFit/>
          </a:bodyPr>
          <a:lstStyle>
            <a:lvl1pPr algn="l">
              <a:lnSpc>
                <a:spcPct val="110000"/>
              </a:lnSpc>
              <a:defRPr sz="2500">
                <a:solidFill>
                  <a:srgbClr val="53585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注：国际CMF设计奖申报费用包括三部分:报名费、入围服务费、获奖服务费。 报名费:20</a:t>
            </a:r>
            <a:r>
              <a:rPr lang="en-US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20</a:t>
            </a:r>
            <a:r>
              <a:rPr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年8月</a:t>
            </a:r>
            <a:r>
              <a:rPr lang="en-US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3</a:t>
            </a:r>
            <a:r>
              <a:rPr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1日之前为免费报名，之后需缴纳报名费800RMB/件。 入围费:在第一轮评审完成后邮件形式发送通知，如未入围则不需缴纳。入围费用包含:证书、评委劳务费、 参加颁奖典礼、宣传费用等。 获奖服务费:在第二轮现场实物评审后邮件形式发送通知，如未获奖则不需缴纳。获奖费用包含:参加颁奖典礼、奖杯、证书、评委劳务费、展览费用、后期宣传费用等。</a:t>
            </a:r>
            <a:endParaRPr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封面（中英双语）"/>
          <p:cNvSpPr txBox="1"/>
          <p:nvPr/>
        </p:nvSpPr>
        <p:spPr>
          <a:xfrm>
            <a:off x="11221335" y="3386160"/>
            <a:ext cx="1171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封面</a:t>
            </a:r>
          </a:p>
        </p:txBody>
      </p:sp>
      <p:sp>
        <p:nvSpPr>
          <p:cNvPr id="133" name="线条"/>
          <p:cNvSpPr/>
          <p:nvPr/>
        </p:nvSpPr>
        <p:spPr>
          <a:xfrm flipV="1">
            <a:off x="10688673" y="3566976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34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35" name="线条"/>
          <p:cNvSpPr/>
          <p:nvPr/>
        </p:nvSpPr>
        <p:spPr>
          <a:xfrm>
            <a:off x="8133901" y="4334747"/>
            <a:ext cx="4077240" cy="3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pic>
        <p:nvPicPr>
          <p:cNvPr id="136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37" name="1：企业名称（中英双语）…"/>
          <p:cNvSpPr txBox="1"/>
          <p:nvPr/>
        </p:nvSpPr>
        <p:spPr>
          <a:xfrm>
            <a:off x="8000999" y="6674752"/>
            <a:ext cx="9930884" cy="2047866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/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1：企业名称（中英双语）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2：产品名称（中英双语）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3：产品效果图（宣传主页面：最具代表性产品展示图片）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封面（中英双语）"/>
          <p:cNvSpPr txBox="1"/>
          <p:nvPr/>
        </p:nvSpPr>
        <p:spPr>
          <a:xfrm>
            <a:off x="11221335" y="3386162"/>
            <a:ext cx="2751955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CMF推荐语</a:t>
            </a:r>
          </a:p>
        </p:txBody>
      </p:sp>
      <p:sp>
        <p:nvSpPr>
          <p:cNvPr id="140" name="线条"/>
          <p:cNvSpPr/>
          <p:nvPr/>
        </p:nvSpPr>
        <p:spPr>
          <a:xfrm flipV="1">
            <a:off x="10688673" y="3566978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41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42" name="线条"/>
          <p:cNvSpPr/>
          <p:nvPr/>
        </p:nvSpPr>
        <p:spPr>
          <a:xfrm>
            <a:off x="8133901" y="4334746"/>
            <a:ext cx="5760403" cy="4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43" name="1: 最能代表产品CMF特征的一段话50字左右。（中英双语）…"/>
          <p:cNvSpPr txBox="1"/>
          <p:nvPr/>
        </p:nvSpPr>
        <p:spPr>
          <a:xfrm>
            <a:off x="8000999" y="6731000"/>
            <a:ext cx="10511147" cy="1285866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/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1: 最能代表产品CMF特征的一段话50字左右。（中英双语）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2: 配合设计效果图。</a:t>
            </a:r>
          </a:p>
        </p:txBody>
      </p:sp>
      <p:pic>
        <p:nvPicPr>
          <p:cNvPr id="144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1: 最能代表产品特征的效果图（或摄影图）一张。…"/>
          <p:cNvSpPr txBox="1"/>
          <p:nvPr/>
        </p:nvSpPr>
        <p:spPr>
          <a:xfrm>
            <a:off x="8001000" y="6344651"/>
            <a:ext cx="7606666" cy="1285866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>
            <a:spAutoFit/>
          </a:bodyPr>
          <a:lstStyle/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1: 产品特征的效果图（或摄影图）。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2: 配合设计说明（中英文双语）。</a:t>
            </a:r>
          </a:p>
        </p:txBody>
      </p:sp>
      <p:sp>
        <p:nvSpPr>
          <p:cNvPr id="147" name="主版面"/>
          <p:cNvSpPr txBox="1"/>
          <p:nvPr/>
        </p:nvSpPr>
        <p:spPr>
          <a:xfrm>
            <a:off x="11221335" y="3386160"/>
            <a:ext cx="1679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主版面</a:t>
            </a:r>
          </a:p>
        </p:txBody>
      </p:sp>
      <p:sp>
        <p:nvSpPr>
          <p:cNvPr id="148" name="线条"/>
          <p:cNvSpPr/>
          <p:nvPr/>
        </p:nvSpPr>
        <p:spPr>
          <a:xfrm flipV="1">
            <a:off x="10688673" y="3566976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49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50" name="线条"/>
          <p:cNvSpPr/>
          <p:nvPr/>
        </p:nvSpPr>
        <p:spPr>
          <a:xfrm>
            <a:off x="8133901" y="4334747"/>
            <a:ext cx="4612910" cy="6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pic>
        <p:nvPicPr>
          <p:cNvPr id="151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1：标示出部件使用的：色彩、材料、成型工艺、表面处理、图案纹理、五觉等CMF设计要素。（中英文双语）"/>
          <p:cNvSpPr txBox="1"/>
          <p:nvPr/>
        </p:nvSpPr>
        <p:spPr>
          <a:xfrm>
            <a:off x="7993594" y="6344651"/>
            <a:ext cx="10601159" cy="1285866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>
            <a:spAutoFit/>
          </a:bodyPr>
          <a:lstStyle>
            <a:lvl1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lvl1pPr>
          </a:lstStyle>
          <a:p>
            <a:r>
              <a:t>1：标示出部件使用的：色彩、材料、成型工艺、表面处理、图案纹理、五觉等CMF设计要素。（中英文双语）</a:t>
            </a:r>
          </a:p>
        </p:txBody>
      </p:sp>
      <p:sp>
        <p:nvSpPr>
          <p:cNvPr id="154" name="CMF标示"/>
          <p:cNvSpPr txBox="1"/>
          <p:nvPr/>
        </p:nvSpPr>
        <p:spPr>
          <a:xfrm>
            <a:off x="11221335" y="3386160"/>
            <a:ext cx="2243955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CMF标示</a:t>
            </a:r>
          </a:p>
        </p:txBody>
      </p:sp>
      <p:sp>
        <p:nvSpPr>
          <p:cNvPr id="155" name="线条"/>
          <p:cNvSpPr/>
          <p:nvPr/>
        </p:nvSpPr>
        <p:spPr>
          <a:xfrm flipV="1">
            <a:off x="10688673" y="3566976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56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57" name="线条"/>
          <p:cNvSpPr/>
          <p:nvPr/>
        </p:nvSpPr>
        <p:spPr>
          <a:xfrm>
            <a:off x="8133901" y="4334747"/>
            <a:ext cx="5298922" cy="6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pic>
        <p:nvPicPr>
          <p:cNvPr id="158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: 不同视图效果图或真实产品摄影图。…"/>
          <p:cNvSpPr txBox="1"/>
          <p:nvPr/>
        </p:nvSpPr>
        <p:spPr>
          <a:xfrm>
            <a:off x="8003785" y="6349998"/>
            <a:ext cx="11889745" cy="1285866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>
            <a:spAutoFit/>
          </a:bodyPr>
          <a:lstStyle/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1: 不同视图效果图或真实产品摄影图。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2: 不同角度的视图、大图，根据具体情况，可增加幻灯片来展示。</a:t>
            </a:r>
          </a:p>
        </p:txBody>
      </p:sp>
      <p:sp>
        <p:nvSpPr>
          <p:cNvPr id="161" name="视图"/>
          <p:cNvSpPr txBox="1"/>
          <p:nvPr/>
        </p:nvSpPr>
        <p:spPr>
          <a:xfrm>
            <a:off x="11221335" y="3386160"/>
            <a:ext cx="1171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视图</a:t>
            </a:r>
          </a:p>
        </p:txBody>
      </p:sp>
      <p:sp>
        <p:nvSpPr>
          <p:cNvPr id="162" name="线条"/>
          <p:cNvSpPr/>
          <p:nvPr/>
        </p:nvSpPr>
        <p:spPr>
          <a:xfrm flipV="1">
            <a:off x="10688673" y="3566976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63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64" name="线条"/>
          <p:cNvSpPr/>
          <p:nvPr/>
        </p:nvSpPr>
        <p:spPr>
          <a:xfrm>
            <a:off x="8133901" y="4334746"/>
            <a:ext cx="4142924" cy="8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pic>
        <p:nvPicPr>
          <p:cNvPr id="165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1：注明该产品在CMF设计上的创新和应用点。（中英文双语）…"/>
          <p:cNvSpPr txBox="1"/>
          <p:nvPr/>
        </p:nvSpPr>
        <p:spPr>
          <a:xfrm>
            <a:off x="8000999" y="6344651"/>
            <a:ext cx="11460845" cy="2047866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>
            <a:spAutoFit/>
          </a:bodyPr>
          <a:lstStyle/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1：注明该产品在CMF设计上的创新和应用点。（中英文双语）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2：注明产品面临的CMF挑战。（中英文双语）</a:t>
            </a:r>
          </a:p>
          <a:p>
            <a:pPr algn="l" defTabSz="914400">
              <a:lnSpc>
                <a:spcPct val="150000"/>
              </a:lnSpc>
              <a:defRPr sz="3000">
                <a:latin typeface="冬青黑体简体中文 W3"/>
                <a:ea typeface="冬青黑体简体中文 W3"/>
                <a:cs typeface="冬青黑体简体中文 W3"/>
                <a:sym typeface="冬青黑体简体中文 W3"/>
              </a:defRPr>
            </a:pPr>
            <a:r>
              <a:t>3：产品售价、上市时间。（中英文双语）</a:t>
            </a:r>
          </a:p>
        </p:txBody>
      </p:sp>
      <p:sp>
        <p:nvSpPr>
          <p:cNvPr id="168" name="CMF创新与应用"/>
          <p:cNvSpPr txBox="1"/>
          <p:nvPr/>
        </p:nvSpPr>
        <p:spPr>
          <a:xfrm>
            <a:off x="11221335" y="3386160"/>
            <a:ext cx="3767955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CMF创新与应用</a:t>
            </a:r>
          </a:p>
        </p:txBody>
      </p:sp>
      <p:sp>
        <p:nvSpPr>
          <p:cNvPr id="169" name="线条"/>
          <p:cNvSpPr/>
          <p:nvPr/>
        </p:nvSpPr>
        <p:spPr>
          <a:xfrm flipV="1">
            <a:off x="10688673" y="3566976"/>
            <a:ext cx="8" cy="49245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sp>
        <p:nvSpPr>
          <p:cNvPr id="170" name="内容需求"/>
          <p:cNvSpPr txBox="1"/>
          <p:nvPr/>
        </p:nvSpPr>
        <p:spPr>
          <a:xfrm>
            <a:off x="8088148" y="3386160"/>
            <a:ext cx="2187567" cy="8540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 algn="l">
              <a:defRPr sz="4000">
                <a:solidFill>
                  <a:srgbClr val="EC5C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内容需求</a:t>
            </a:r>
          </a:p>
        </p:txBody>
      </p:sp>
      <p:sp>
        <p:nvSpPr>
          <p:cNvPr id="171" name="线条"/>
          <p:cNvSpPr/>
          <p:nvPr/>
        </p:nvSpPr>
        <p:spPr>
          <a:xfrm>
            <a:off x="8133901" y="4334746"/>
            <a:ext cx="6749131" cy="8"/>
          </a:xfrm>
          <a:prstGeom prst="line">
            <a:avLst/>
          </a:prstGeom>
          <a:ln w="101600">
            <a:solidFill>
              <a:srgbClr val="EC5C57"/>
            </a:solidFill>
            <a:miter lim="400000"/>
          </a:ln>
        </p:spPr>
        <p:txBody>
          <a:bodyPr lIns="45718" tIns="45718" rIns="45718" bIns="45718"/>
          <a:lstStyle/>
          <a:p/>
        </p:txBody>
      </p:sp>
      <p:pic>
        <p:nvPicPr>
          <p:cNvPr id="172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备注：…"/>
          <p:cNvSpPr txBox="1"/>
          <p:nvPr/>
        </p:nvSpPr>
        <p:spPr>
          <a:xfrm>
            <a:off x="950129" y="1856736"/>
            <a:ext cx="22033750" cy="6790055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 anchor="ctr">
            <a:spAutoFit/>
          </a:bodyPr>
          <a:lstStyle/>
          <a:p>
            <a:pPr algn="l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备注：</a:t>
            </a:r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1、参赛企业请参考本格式提供参奖资料。</a:t>
            </a:r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2、PPT版式保留右上角LOGO、版面美观，版式比例为：16:9。</a:t>
            </a:r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3、完成参赛PPT资料后，发送至邮箱：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AWARD@cmfdesign.net</a:t>
            </a:r>
            <a:endParaRPr u="sng"/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  <a:p>
            <a:pPr algn="l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时间：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/>
              <a:t>20</a:t>
            </a:r>
            <a:r>
              <a:t>年01月01日：开启报名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年0</a:t>
            </a:r>
            <a:r>
              <a:rPr lang="en-US"/>
              <a:t>8</a:t>
            </a:r>
            <a:r>
              <a:t>月31日：早鸟报名截止日期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年0</a:t>
            </a:r>
            <a:r>
              <a:rPr lang="en-US"/>
              <a:t>9</a:t>
            </a:r>
            <a:r>
              <a:t>月30日：一般报名截止日期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</a:t>
            </a:r>
            <a:r>
              <a:rPr lang="en-US"/>
              <a:t>10</a:t>
            </a:r>
            <a:r>
              <a:t>月0</a:t>
            </a:r>
            <a:r>
              <a:rPr lang="en-US"/>
              <a:t>9</a:t>
            </a:r>
            <a:r>
              <a:t>日：作品公示在官网和公众号等线上媒体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</a:t>
            </a:r>
            <a:r>
              <a:rPr lang="en-US"/>
              <a:t>10</a:t>
            </a:r>
            <a:r>
              <a:t>月</a:t>
            </a:r>
            <a:r>
              <a:rPr lang="en-US"/>
              <a:t>10-15</a:t>
            </a:r>
            <a:r>
              <a:t>日：初评会议，评选出入围作品并公布                            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</a:t>
            </a:r>
            <a:r>
              <a:rPr lang="en-US"/>
              <a:t>10</a:t>
            </a:r>
            <a:r>
              <a:t>月2</a:t>
            </a:r>
            <a:r>
              <a:rPr lang="en-US"/>
              <a:t>3</a:t>
            </a:r>
            <a:r>
              <a:t>日之前：寄送参赛产品实物评选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</a:t>
            </a:r>
            <a:r>
              <a:rPr lang="en-US"/>
              <a:t>10</a:t>
            </a:r>
            <a:r>
              <a:t>月2</a:t>
            </a:r>
            <a:r>
              <a:rPr lang="en-US"/>
              <a:t>4</a:t>
            </a:r>
            <a:r>
              <a:t>-29日：终评会议评选出获奖作品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</a:t>
            </a:r>
            <a:r>
              <a:rPr lang="en-US"/>
              <a:t>10</a:t>
            </a:r>
            <a:r>
              <a:t>月30日：获奖通知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20</a:t>
            </a:r>
            <a:r>
              <a:rPr lang="en-US">
                <a:sym typeface="+mn-ea"/>
              </a:rPr>
              <a:t>20</a:t>
            </a:r>
            <a:r>
              <a:t>年1</a:t>
            </a:r>
            <a:r>
              <a:rPr lang="en-US"/>
              <a:t>1-12</a:t>
            </a:r>
            <a:r>
              <a:t>月：颁奖典礼</a:t>
            </a:r>
            <a:r>
              <a:rPr lang="zh-CN">
                <a:ea typeface="宋体" panose="02010600030101010101" pitchFamily="2" charset="-122"/>
              </a:rPr>
              <a:t>、</a:t>
            </a:r>
            <a:r>
              <a:t>获奖作品展</a:t>
            </a:r>
            <a:r>
              <a:rPr lang="zh-CN">
                <a:ea typeface="宋体" panose="02010600030101010101" pitchFamily="2" charset="-122"/>
              </a:rPr>
              <a:t>、</a:t>
            </a:r>
            <a:r>
              <a:t>媒体报道</a:t>
            </a:r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  <a:p>
            <a:pPr algn="l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获奖者福利：</a:t>
            </a:r>
          </a:p>
          <a:p>
            <a:pPr algn="l"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主办方提供证书、奖杯、官网及主流媒体等专业媒体宣传报道、专场展览展示、大会现场大屏滚动播放、获奖展品留存国际CMF设计奖博物馆永久纪念。</a:t>
            </a:r>
          </a:p>
        </p:txBody>
      </p:sp>
      <p:sp>
        <p:nvSpPr>
          <p:cNvPr id="175" name="＊提交作品时，请删除本页。"/>
          <p:cNvSpPr txBox="1"/>
          <p:nvPr/>
        </p:nvSpPr>
        <p:spPr>
          <a:xfrm>
            <a:off x="1009755" y="32128"/>
            <a:ext cx="5108567" cy="676267"/>
          </a:xfrm>
          <a:prstGeom prst="rect">
            <a:avLst/>
          </a:prstGeom>
          <a:ln w="12700">
            <a:miter lim="400000"/>
          </a:ln>
        </p:spPr>
        <p:txBody>
          <a:bodyPr wrap="none" lIns="71433" tIns="71433" rIns="71433" bIns="71433" anchor="ctr">
            <a:spAutoFit/>
          </a:bodyPr>
          <a:lstStyle>
            <a:lvl1pPr>
              <a:defRPr sz="3000">
                <a:solidFill>
                  <a:schemeClr val="accent5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＊提交作品时，请删除本页。</a:t>
            </a:r>
          </a:p>
        </p:txBody>
      </p:sp>
      <p:pic>
        <p:nvPicPr>
          <p:cNvPr id="176" name="大会、大奖、研究中心logo 2018-05.png" descr="大会、大奖、研究中心logo 2018-0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12408" y="385190"/>
            <a:ext cx="1890848" cy="189016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77" name="----------------- 国际CMF设计奖组委会 Committee Of international CMF Design award 电话/Tel  :  +86 0755-33964539 手机/Cel :  +86 186 6197 8356(张小姐 Miss Zhang)      +86 150 1949 9516(黄先生 Mr. Huang)…"/>
          <p:cNvSpPr txBox="1"/>
          <p:nvPr/>
        </p:nvSpPr>
        <p:spPr>
          <a:xfrm>
            <a:off x="893368" y="9934829"/>
            <a:ext cx="22033750" cy="3170555"/>
          </a:xfrm>
          <a:prstGeom prst="rect">
            <a:avLst/>
          </a:prstGeom>
          <a:ln w="12700">
            <a:miter lim="400000"/>
          </a:ln>
        </p:spPr>
        <p:txBody>
          <a:bodyPr lIns="71433" tIns="71433" rIns="71433" bIns="71433" anchor="ctr">
            <a:spAutoFit/>
          </a:bodyPr>
          <a:lstStyle/>
          <a:p>
            <a:pPr algn="l" defTabSz="457200">
              <a:lnSpc>
                <a:spcPct val="120000"/>
              </a:lnSpc>
              <a:defRPr sz="2400">
                <a:latin typeface="+mj-lt"/>
                <a:ea typeface="+mj-ea"/>
                <a:cs typeface="+mj-cs"/>
                <a:sym typeface="Helvetica"/>
              </a:defRPr>
            </a:pPr>
            <a:r>
              <a:t>-----------------</a:t>
            </a:r>
            <a:br/>
            <a:r>
              <a:rPr sz="2000">
                <a:solidFill>
                  <a:srgbClr val="535353"/>
                </a:solidFill>
              </a:rPr>
              <a:t>国际CMF设计奖组委会 Organizing Committee of CMF DESIGN AWARD</a:t>
            </a:r>
            <a:br>
              <a:rPr sz="2000">
                <a:solidFill>
                  <a:srgbClr val="535353"/>
                </a:solidFill>
              </a:rPr>
            </a:br>
            <a:r>
              <a:rPr sz="2000">
                <a:solidFill>
                  <a:srgbClr val="535353"/>
                </a:solidFill>
              </a:rPr>
              <a:t>电话/Tel  :  +86 0755-33964539</a:t>
            </a:r>
            <a:br>
              <a:rPr sz="2000">
                <a:solidFill>
                  <a:srgbClr val="535353"/>
                </a:solidFill>
              </a:rPr>
            </a:br>
            <a:r>
              <a:rPr sz="2000">
                <a:solidFill>
                  <a:srgbClr val="535353"/>
                </a:solidFill>
              </a:rPr>
              <a:t>手机/Cel :  +86 185 6572 5894 (大奖工作组 Working Group )   </a:t>
            </a:r>
            <a:endParaRPr sz="2000">
              <a:solidFill>
                <a:srgbClr val="535353"/>
              </a:solidFill>
            </a:endParaRPr>
          </a:p>
          <a:p>
            <a:pPr algn="l" defTabSz="457200">
              <a:lnSpc>
                <a:spcPct val="120000"/>
              </a:lnSpc>
              <a:defRPr sz="2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邮箱/E-mail  :   </a:t>
            </a:r>
            <a:r>
              <a:rPr u="sng">
                <a:uFill>
                  <a:solidFill>
                    <a:srgbClr val="0000FF"/>
                  </a:solidFill>
                </a:uFill>
              </a:rPr>
              <a:t>award@cmfdesign.net</a:t>
            </a:r>
            <a:br>
              <a:rPr u="sng">
                <a:uFill>
                  <a:solidFill>
                    <a:srgbClr val="0000FF"/>
                  </a:solidFill>
                </a:uFill>
              </a:rPr>
            </a:br>
            <a:r>
              <a:t>官网/Web  :   </a:t>
            </a:r>
            <a:r>
              <a:rPr u="sng">
                <a:uFill>
                  <a:solidFill>
                    <a:srgbClr val="0000FF"/>
                  </a:solidFill>
                </a:uFill>
              </a:rPr>
              <a:t>www.cmfdesignaward.com</a:t>
            </a:r>
            <a:r>
              <a:t> </a:t>
            </a:r>
          </a:p>
          <a:p>
            <a:pPr algn="l" defTabSz="457200">
              <a:lnSpc>
                <a:spcPct val="120000"/>
              </a:lnSpc>
              <a:defRPr sz="2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地址/Add  :  中国深圳.宝安区新安街道留仙二路中粮商务公园1栋3楼。</a:t>
            </a:r>
          </a:p>
          <a:p>
            <a:pPr algn="l" defTabSz="457200">
              <a:lnSpc>
                <a:spcPct val="120000"/>
              </a:lnSpc>
              <a:defRPr sz="2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3rd Floor, 1st Building, Zhongliang Business Park, Xin'an Street, Baoan District, Shenzhen, China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KSO_WM_UNIT_TABLE_BEAUTIFY" val="smartTable{b04bc19d-e5d6-4af0-b93e-f12117c50e21}"/>
</p:tagLst>
</file>

<file path=ppt/tags/tag2.xml><?xml version="1.0" encoding="utf-8"?>
<p:tagLst xmlns:p="http://schemas.openxmlformats.org/presentationml/2006/main">
  <p:tag name="KSO_WM_UNIT_TABLE_BEAUTIFY" val="smartTable{b7ba38cc-a9c6-490d-997a-c1d72e3b7cd7}"/>
</p:tagLst>
</file>

<file path=ppt/tags/tag3.xml><?xml version="1.0" encoding="utf-8"?>
<p:tagLst xmlns:p="http://schemas.openxmlformats.org/presentationml/2006/main">
  <p:tag name="KSO_WM_UNIT_TABLE_BEAUTIFY" val="smartTable{9c8d398c-234a-4d1e-bf7e-5c8c299293be}"/>
</p:tagLst>
</file>

<file path=ppt/tags/tag4.xml><?xml version="1.0" encoding="utf-8"?>
<p:tagLst xmlns:p="http://schemas.openxmlformats.org/presentationml/2006/main">
  <p:tag name="KSO_WM_UNIT_TABLE_BEAUTIFY" val="smartTable{7f2d4516-8f2e-4b60-b7e2-6e0a6c9dc79b}"/>
</p:tagLst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71433" tIns="71433" rIns="71433" bIns="71433" numCol="1" spcCol="38100" rtlCol="0" anchor="ctr" upright="0">
        <a:spAutoFit/>
      </a:bodyPr>
      <a:lstStyle>
        <a:defPPr marL="0" marR="0" indent="0" algn="ctr" defTabSz="8210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71433" tIns="71433" rIns="71433" bIns="71433" numCol="1" spcCol="38100" rtlCol="0" anchor="ctr" upright="0">
        <a:spAutoFit/>
      </a:bodyPr>
      <a:lstStyle>
        <a:defPPr marL="0" marR="0" indent="0" algn="ctr" defTabSz="8210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71433" tIns="71433" rIns="71433" bIns="71433" numCol="1" spcCol="38100" rtlCol="0" anchor="ctr" upright="0">
        <a:spAutoFit/>
      </a:bodyPr>
      <a:lstStyle>
        <a:defPPr marL="0" marR="0" indent="0" algn="ctr" defTabSz="8210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71433" tIns="71433" rIns="71433" bIns="71433" numCol="1" spcCol="38100" rtlCol="0" anchor="ctr" upright="0">
        <a:spAutoFit/>
      </a:bodyPr>
      <a:lstStyle>
        <a:defPPr marL="0" marR="0" indent="0" algn="ctr" defTabSz="8210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2689</Words>
  <Application>WPS 演示</Application>
  <PresentationFormat/>
  <Paragraphs>195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Helvetica Neue</vt:lpstr>
      <vt:lpstr>Helvetica Light</vt:lpstr>
      <vt:lpstr>等线</vt:lpstr>
      <vt:lpstr>Helvetica</vt:lpstr>
      <vt:lpstr>冬青黑体简体中文 W3</vt:lpstr>
      <vt:lpstr>黑体</vt:lpstr>
      <vt:lpstr>微软雅黑</vt:lpstr>
      <vt:lpstr>Arial Unicode MS</vt:lpstr>
      <vt:lpstr>Helvetica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Samy</cp:lastModifiedBy>
  <cp:revision>15</cp:revision>
  <dcterms:created xsi:type="dcterms:W3CDTF">2020-03-05T07:40:00Z</dcterms:created>
  <dcterms:modified xsi:type="dcterms:W3CDTF">2020-05-30T07:43:40Z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